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C728DA6-08FD-44FF-B135-1FC0C3755B91}">
  <a:tblStyle styleId="{0C728DA6-08FD-44FF-B135-1FC0C3755B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4a1d082a8a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4a1d082a8a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4a1d082a8a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4a1d082a8a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4a1d082a8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4a1d082a8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4a1d082a8a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4a1d082a8a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eliokayaks.com/?page_id=1796&amp;lang=en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エリオ　カラーリング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お見積番号：</a:t>
            </a:r>
            <a:r>
              <a:rPr lang="ja">
                <a:solidFill>
                  <a:srgbClr val="FF0000"/>
                </a:solidFill>
              </a:rPr>
              <a:t>●●</a:t>
            </a:r>
            <a:endParaRPr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記入日：</a:t>
            </a:r>
            <a:r>
              <a:rPr lang="ja">
                <a:solidFill>
                  <a:srgbClr val="FF0000"/>
                </a:solidFill>
              </a:rPr>
              <a:t>●●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カスタマイズの手順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/>
              <a:t>①こちらのページで、色付けやカラーリングパターンを試してみてください。</a:t>
            </a:r>
            <a:r>
              <a:rPr b="1" lang="ja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http://www.eliokayaks.com/?page_id=1796&amp;lang=en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ja"/>
              <a:t>②決定した色とパターンを次のページから始まる黄色い欄に記号と数字で書き込んでください。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ja"/>
              <a:t>③①で作成した画像のスクリーンショットを貼り付けてください。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ja"/>
              <a:t>④艇ごとにカラーリングを変える場合は、1つずつ作成をお願いします。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カラーリングパターンと色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b="0" l="0" r="0" t="54180"/>
          <a:stretch/>
        </p:blipFill>
        <p:spPr>
          <a:xfrm>
            <a:off x="6885950" y="1489625"/>
            <a:ext cx="852500" cy="235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375" y="1387800"/>
            <a:ext cx="4596649" cy="326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 b="45820" l="0" r="0" t="0"/>
          <a:stretch/>
        </p:blipFill>
        <p:spPr>
          <a:xfrm>
            <a:off x="5826400" y="1489625"/>
            <a:ext cx="852500" cy="278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Google Shape;74;p16"/>
          <p:cNvGraphicFramePr/>
          <p:nvPr/>
        </p:nvGraphicFramePr>
        <p:xfrm>
          <a:off x="866775" y="694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{0C728DA6-08FD-44FF-B135-1FC0C3755B91}</a:tableStyleId>
              </a:tblPr>
              <a:tblGrid>
                <a:gridCol w="1063950"/>
                <a:gridCol w="944200"/>
                <a:gridCol w="776725"/>
                <a:gridCol w="408250"/>
                <a:gridCol w="2982225"/>
                <a:gridCol w="1235075"/>
              </a:tblGrid>
              <a:tr h="577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/>
                        <a:t>艇</a:t>
                      </a:r>
                      <a:r>
                        <a:rPr b="1" lang="ja"/>
                        <a:t>の内容</a:t>
                      </a:r>
                      <a:endParaRPr b="1"/>
                    </a:p>
                  </a:txBody>
                  <a:tcPr marT="91425" marB="91425" marR="91425" marL="91425" anchor="ctr"/>
                </a:tc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>
                          <a:solidFill>
                            <a:srgbClr val="FF0000"/>
                          </a:solidFill>
                        </a:rPr>
                        <a:t>K1　ソニック　SSC　M/L　サイズ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FFF2CC"/>
                    </a:solidFill>
                  </a:tcPr>
                </a:tc>
                <a:tc hMerge="1"/>
                <a:tc hMerge="1"/>
                <a:tc hMerge="1"/>
                <a:tc hMerge="1"/>
              </a:tr>
              <a:tr h="384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パターン</a:t>
                      </a:r>
                      <a:endParaRPr b="1"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0000"/>
                          </a:solidFill>
                        </a:rPr>
                        <a:t>E</a:t>
                      </a:r>
                      <a:endParaRPr b="1" sz="13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rowSpan="10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rowSpan="10" h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HULL</a:t>
                      </a:r>
                      <a:endParaRPr b="1"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0000"/>
                          </a:solidFill>
                        </a:rPr>
                        <a:t>⑥</a:t>
                      </a:r>
                      <a:endParaRPr b="1" sz="13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RIM</a:t>
                      </a:r>
                      <a:endParaRPr b="1"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0000"/>
                          </a:solidFill>
                        </a:rPr>
                        <a:t>⑥</a:t>
                      </a:r>
                      <a:endParaRPr b="1" sz="13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DECK</a:t>
                      </a:r>
                      <a:endParaRPr b="1"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0000"/>
                          </a:solidFill>
                        </a:rPr>
                        <a:t>⑩</a:t>
                      </a:r>
                      <a:endParaRPr b="1" sz="13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CENTER</a:t>
                      </a:r>
                      <a:endParaRPr b="1" sz="13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FRONT</a:t>
                      </a:r>
                      <a:endParaRPr b="1" sz="13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0000"/>
                          </a:solidFill>
                        </a:rPr>
                        <a:t>⑥</a:t>
                      </a:r>
                      <a:endParaRPr b="1" sz="13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BACK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0000"/>
                          </a:solidFill>
                        </a:rPr>
                        <a:t>⑥</a:t>
                      </a:r>
                      <a:endParaRPr b="1" sz="13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LINE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FRONT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0000"/>
                          </a:solidFill>
                        </a:rPr>
                        <a:t>⑩</a:t>
                      </a:r>
                      <a:endParaRPr b="1" sz="13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BACK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0000"/>
                          </a:solidFill>
                        </a:rPr>
                        <a:t>⑩</a:t>
                      </a:r>
                      <a:endParaRPr b="1" sz="13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SIDE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FRONT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0000"/>
                          </a:solidFill>
                        </a:rPr>
                        <a:t>⑥</a:t>
                      </a:r>
                      <a:endParaRPr b="1" sz="13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BACK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0000"/>
                          </a:solidFill>
                        </a:rPr>
                        <a:t>⑩</a:t>
                      </a:r>
                      <a:endParaRPr b="1" sz="13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</a:tbl>
          </a:graphicData>
        </a:graphic>
      </p:graphicFrame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8748" y="2391150"/>
            <a:ext cx="3956901" cy="10092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114300" y="0"/>
            <a:ext cx="1384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2700">
                <a:solidFill>
                  <a:schemeClr val="lt1"/>
                </a:solidFill>
                <a:highlight>
                  <a:srgbClr val="FF0000"/>
                </a:highlight>
              </a:rPr>
              <a:t>記入例</a:t>
            </a:r>
            <a:endParaRPr b="1" sz="2700">
              <a:solidFill>
                <a:schemeClr val="lt1"/>
              </a:solidFill>
              <a:highlight>
                <a:srgbClr val="FF0000"/>
              </a:highlight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6558900" y="294900"/>
            <a:ext cx="1718400" cy="30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900">
                <a:solidFill>
                  <a:schemeClr val="dk2"/>
                </a:solidFill>
              </a:rPr>
              <a:t>注文管理番号：</a:t>
            </a:r>
            <a:r>
              <a:rPr b="1" lang="ja" sz="900">
                <a:solidFill>
                  <a:schemeClr val="accent1"/>
                </a:solidFill>
              </a:rPr>
              <a:t>●●_●_●●●</a:t>
            </a:r>
            <a:endParaRPr b="1" sz="9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" name="Google Shape;82;p17"/>
          <p:cNvGraphicFramePr/>
          <p:nvPr/>
        </p:nvGraphicFramePr>
        <p:xfrm>
          <a:off x="866775" y="694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{0C728DA6-08FD-44FF-B135-1FC0C3755B91}</a:tableStyleId>
              </a:tblPr>
              <a:tblGrid>
                <a:gridCol w="1063950"/>
                <a:gridCol w="944200"/>
                <a:gridCol w="776725"/>
                <a:gridCol w="408250"/>
                <a:gridCol w="2982225"/>
                <a:gridCol w="1235075"/>
              </a:tblGrid>
              <a:tr h="577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/>
                        <a:t>艇の内容</a:t>
                      </a:r>
                      <a:endParaRPr b="1"/>
                    </a:p>
                  </a:txBody>
                  <a:tcPr marT="91425" marB="91425" marR="91425" marL="91425" anchor="ctr"/>
                </a:tc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FFF2CC"/>
                    </a:solidFill>
                  </a:tcPr>
                </a:tc>
                <a:tc hMerge="1"/>
                <a:tc hMerge="1"/>
                <a:tc hMerge="1"/>
                <a:tc hMerge="1"/>
              </a:tr>
              <a:tr h="384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パターン</a:t>
                      </a:r>
                      <a:endParaRPr b="1"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rowSpan="10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rowSpan="10" h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HULL</a:t>
                      </a:r>
                      <a:endParaRPr b="1"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RIM</a:t>
                      </a:r>
                      <a:endParaRPr b="1"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DECK</a:t>
                      </a:r>
                      <a:endParaRPr b="1"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CENTER</a:t>
                      </a:r>
                      <a:endParaRPr b="1" sz="13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FRONT</a:t>
                      </a:r>
                      <a:endParaRPr b="1" sz="13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BACK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LINE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FRONT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BACK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SIDE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FRONT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  <a:tr h="37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BACK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 gridSpan="2" vMerge="1"/>
                <a:tc hMerge="1" vMerge="1"/>
              </a:tr>
            </a:tbl>
          </a:graphicData>
        </a:graphic>
      </p:graphicFrame>
      <p:sp>
        <p:nvSpPr>
          <p:cNvPr id="83" name="Google Shape;83;p17"/>
          <p:cNvSpPr txBox="1"/>
          <p:nvPr/>
        </p:nvSpPr>
        <p:spPr>
          <a:xfrm>
            <a:off x="6558900" y="294900"/>
            <a:ext cx="1718400" cy="30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900">
                <a:solidFill>
                  <a:schemeClr val="dk2"/>
                </a:solidFill>
              </a:rPr>
              <a:t>注文管理番号：</a:t>
            </a:r>
            <a:r>
              <a:rPr b="1" lang="ja" sz="900">
                <a:solidFill>
                  <a:srgbClr val="FF0000"/>
                </a:solidFill>
              </a:rPr>
              <a:t>24_1_002</a:t>
            </a:r>
            <a:endParaRPr b="1" sz="9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